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4" r:id="rId3"/>
    <p:sldId id="325" r:id="rId4"/>
    <p:sldId id="326" r:id="rId5"/>
    <p:sldId id="327" r:id="rId6"/>
    <p:sldId id="257" r:id="rId7"/>
    <p:sldId id="258" r:id="rId8"/>
    <p:sldId id="259" r:id="rId9"/>
    <p:sldId id="260" r:id="rId10"/>
    <p:sldId id="262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3" r:id="rId69"/>
    <p:sldId id="320" r:id="rId70"/>
    <p:sldId id="321" r:id="rId71"/>
    <p:sldId id="322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9"/>
    <p:restoredTop sz="93059"/>
  </p:normalViewPr>
  <p:slideViewPr>
    <p:cSldViewPr snapToGrid="0" snapToObjects="1">
      <p:cViewPr varScale="1">
        <p:scale>
          <a:sx n="162" d="100"/>
          <a:sy n="162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A6A3-4F59-6C48-BA15-A77E58FA1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D0056-D2B2-D949-9C21-35906E8C5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75ED8-8D0F-6742-B26E-E5E58D07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37FAE-0CA8-A743-897B-A68BE4A6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64BF2-7BB5-FB47-BA04-BFD8A019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46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2BCF0-FBAD-E04B-81AB-8F7F909D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DAFA8-8CE7-2542-8D22-DB543E48C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D8736-BB08-2345-AB1B-9877346B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F2625-3CC8-5242-9494-A7077073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8395E-9B19-184D-8950-4FCE7031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77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76CDF6-E74C-6545-9863-48C696EF9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4C889-6A7E-2046-BB2A-13D7C84EB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6F71D-DFF8-D34A-BDAF-62BE8DA5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62DE2-30C1-634D-90E6-EB12CDE7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AB71E-F6F3-D547-9419-04CA0FE5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49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263F-7594-3D40-99B7-2BA88093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35C4-2225-A84F-A6D0-354465143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649A8-8370-6543-A935-EEE373EB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B8A31-D3E3-A144-8752-A6C8EAE2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7F078-D4C4-294E-8640-6635F140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3A80-E867-364E-B12E-F50685DE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BF0A7-99D8-5E4C-B49B-DB71B8FF2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E4FB4-917E-DF44-8CA1-26A38042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9368-0BD6-6940-806A-B3109EFC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655-823F-5742-A1A7-D9B8AAC6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19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20B4-6033-9E40-A92B-68F299E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D5B79-025B-A94E-90DC-235836E77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97683-C054-084F-8BF8-AFDB00053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32695-5185-C54E-B856-D27E6D87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7076C-74D4-EE4B-AC89-A0100FFB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D89E3-0EBB-BE4A-B699-693A0324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10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2CAF-B342-8246-ADCC-0E41D97A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99F31-CB5E-3340-A6F0-B32A2A228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464EF-FA94-7E47-A3AF-AB300A5AA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6B2BE-9BC9-9048-A27D-A4993F59B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B358F-30BE-1142-9011-B960EEC3D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661B3-4210-134E-9038-C442721D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C3747-7292-9044-B319-3A21AF06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F50EC-AAFF-E84D-816B-9D7E36C5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0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0A17-CEC9-084C-BED1-A5C3E484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E4E4F-C3A6-0E47-8319-631A2763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1689D-629B-B14E-8028-84C400061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DB456-D636-154E-BF6B-B54486CB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300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FC6E4-6827-8548-95F4-EA1FC39F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15E48-CA52-8248-9921-873D2C42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AFF47-BA33-AB40-B8B7-7866F7043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10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D51E-AD09-DD4F-84B3-850E8A4B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BF58-2C3A-F449-8FCE-C39C8037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F770E-D6DD-CF41-B591-28B4253B1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1D774-8AAC-E642-A433-7EE78A04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8FD41-8F30-BB4B-8B43-0035E2C0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0C406-B06B-E645-A8C6-38247499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34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1916-CA39-7E41-B92F-68C4188C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4C426-1668-DC43-97D2-4D8EA3935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416DE-94B4-9642-B913-3761BA336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77ACC-0379-E846-9CAB-FD3566D4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26DA8-2BDF-584D-9FC9-DA8A8777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F49F5-DC25-1A45-9E0D-A002F723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25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0CB66-3C85-B246-8A37-6C131C40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2018B-1EF7-0C4A-BF6C-566762620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E75E8-770B-3A4F-BEB9-C47E3DBEC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ED656-CEAA-FD48-96D5-E18773A17529}" type="datetimeFigureOut">
              <a:rPr lang="it-IT" smtClean="0"/>
              <a:t>17/02/18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54346-8829-C14F-A0AB-62857DFE4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C241-7E65-D84A-A45D-519CDB648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EACEF-BD0F-4945-B262-3068964229D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32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salvatore.sorrentino@live.com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ps/documentation/geocoding/intro#ReverseGeocoding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6D7C-2DE9-4945-9129-ED5DF7813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Primi passi con </a:t>
            </a:r>
            <a:r>
              <a:rPr lang="it-IT" dirty="0" err="1"/>
              <a:t>git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0036C-ACAC-584D-921F-D690263BD4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Salvatore Sorrentino</a:t>
            </a:r>
          </a:p>
        </p:txBody>
      </p:sp>
    </p:spTree>
    <p:extLst>
      <p:ext uri="{BB962C8B-B14F-4D97-AF65-F5344CB8AC3E}">
        <p14:creationId xmlns:p14="http://schemas.microsoft.com/office/powerpoint/2010/main" val="1359138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A930-038F-7E41-A3F7-62A4E80F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C0E9-DA1A-2A45-88C7-A572F223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Visual Studio code mostra che il file è U (</a:t>
            </a:r>
            <a:r>
              <a:rPr lang="it-IT" dirty="0" err="1"/>
              <a:t>untracked</a:t>
            </a:r>
            <a:r>
              <a:rPr lang="it-IT" dirty="0"/>
              <a:t>) e lo mostra evidenziato in verde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1B679F-0165-874A-A5EC-5988C0E1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013" y="2909104"/>
            <a:ext cx="4521200" cy="39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0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4890-3D4C-2643-8A4A-50ED38EF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Aggiungiamo due sottocartelle </a:t>
            </a:r>
            <a:r>
              <a:rPr lang="it-IT" dirty="0" err="1"/>
              <a:t>js</a:t>
            </a:r>
            <a:r>
              <a:rPr lang="it-IT" dirty="0"/>
              <a:t> e </a:t>
            </a:r>
            <a:r>
              <a:rPr lang="it-IT" dirty="0" err="1"/>
              <a:t>css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754DE-EDF2-2C4F-80CF-C4A8A482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 inseriamo in ciascuna di esse un file (</a:t>
            </a:r>
            <a:r>
              <a:rPr lang="it-IT" dirty="0" err="1"/>
              <a:t>index.js</a:t>
            </a:r>
            <a:r>
              <a:rPr lang="it-IT" dirty="0"/>
              <a:t> e  </a:t>
            </a:r>
            <a:r>
              <a:rPr lang="it-IT" dirty="0" err="1"/>
              <a:t>site.css</a:t>
            </a:r>
            <a:r>
              <a:rPr lang="it-IT" dirty="0"/>
              <a:t> ad esempio)</a:t>
            </a:r>
          </a:p>
          <a:p>
            <a:r>
              <a:rPr lang="it-IT" dirty="0"/>
              <a:t>Andiamo a controllare lo status della </a:t>
            </a:r>
            <a:r>
              <a:rPr lang="it-IT" dirty="0" err="1"/>
              <a:t>repository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AE46B5-1E71-F740-B423-38B20757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217"/>
            <a:ext cx="2965586" cy="3881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66131D-B64F-4847-9D19-E129918B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18" y="3544692"/>
            <a:ext cx="7702550" cy="26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4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053F-0111-6F48-A19D-C89CAC50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2692E-040B-A446-8BCE-D5846C3C6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aggiungere i file alla </a:t>
            </a:r>
            <a:r>
              <a:rPr lang="it-IT" dirty="0" err="1"/>
              <a:t>repository</a:t>
            </a:r>
            <a:r>
              <a:rPr lang="it-IT" dirty="0"/>
              <a:t> (per tracciare i file) occorre usare il comando </a:t>
            </a: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–</a:t>
            </a:r>
            <a:r>
              <a:rPr lang="it-IT" dirty="0" err="1"/>
              <a:t>all</a:t>
            </a:r>
            <a:endParaRPr lang="it-IT" dirty="0"/>
          </a:p>
          <a:p>
            <a:pPr algn="just"/>
            <a:r>
              <a:rPr lang="it-IT" dirty="0"/>
              <a:t>Questo comando informa </a:t>
            </a:r>
            <a:r>
              <a:rPr lang="it-IT" dirty="0" err="1"/>
              <a:t>git</a:t>
            </a:r>
            <a:r>
              <a:rPr lang="it-IT" dirty="0"/>
              <a:t> che nella prossima «fotografia» che scatterà della </a:t>
            </a:r>
            <a:r>
              <a:rPr lang="it-IT" dirty="0" err="1"/>
              <a:t>repository</a:t>
            </a:r>
            <a:r>
              <a:rPr lang="it-IT" dirty="0"/>
              <a:t> dovranno essere aggiunti tutti i file </a:t>
            </a:r>
            <a:r>
              <a:rPr lang="it-IT" dirty="0" err="1"/>
              <a:t>untracked</a:t>
            </a:r>
            <a:r>
              <a:rPr lang="it-IT" dirty="0"/>
              <a:t> presenti nella cartella</a:t>
            </a:r>
          </a:p>
          <a:p>
            <a:r>
              <a:rPr lang="it-IT" dirty="0"/>
              <a:t>Verificate lo status della </a:t>
            </a:r>
            <a:r>
              <a:rPr lang="it-IT" dirty="0" err="1"/>
              <a:t>repository</a:t>
            </a:r>
            <a:r>
              <a:rPr lang="it-IT" dirty="0"/>
              <a:t> (A sta per </a:t>
            </a:r>
            <a:r>
              <a:rPr lang="it-IT" dirty="0" err="1"/>
              <a:t>added</a:t>
            </a:r>
            <a:r>
              <a:rPr lang="it-IT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3F082-8347-9F4B-AAEA-39AA4ED1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25" y="4712811"/>
            <a:ext cx="5007390" cy="179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AFA1A-91B0-5541-B71A-DEDEE628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667" y="4452730"/>
            <a:ext cx="2906585" cy="23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4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C3DE-8AEE-2C42-86C5-4DE0E4DD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Creiamo il primo </a:t>
            </a:r>
            <a:r>
              <a:rPr lang="it-IT" dirty="0" err="1"/>
              <a:t>snapshot</a:t>
            </a:r>
            <a:r>
              <a:rPr lang="it-IT" dirty="0"/>
              <a:t> (</a:t>
            </a: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818CE-4E37-E649-AD7E-AAF2930E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E’ obbligatorio inserire un messaggio di testo a commento del </a:t>
            </a:r>
            <a:r>
              <a:rPr lang="it-IT" dirty="0" err="1"/>
              <a:t>commit</a:t>
            </a:r>
            <a:endParaRPr lang="it-IT" dirty="0"/>
          </a:p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–m «primo </a:t>
            </a:r>
            <a:r>
              <a:rPr lang="it-IT" dirty="0" err="1"/>
              <a:t>snapshot</a:t>
            </a:r>
            <a:r>
              <a:rPr lang="it-IT" dirty="0"/>
              <a:t>»</a:t>
            </a:r>
          </a:p>
          <a:p>
            <a:r>
              <a:rPr lang="it-IT" dirty="0"/>
              <a:t>Lo </a:t>
            </a:r>
            <a:r>
              <a:rPr lang="it-IT" dirty="0" err="1"/>
              <a:t>snapshot</a:t>
            </a:r>
            <a:r>
              <a:rPr lang="it-IT" dirty="0"/>
              <a:t> è caratterizzato da un codice corrispondente a parte dell’hash1 della cartella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4BCAB-C47E-3F4C-B8C5-943631BB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36" y="4001294"/>
            <a:ext cx="10574064" cy="213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AA28-3A2E-DD4F-B462-67115AC47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Verifichiamo lo status della </a:t>
            </a:r>
            <a:r>
              <a:rPr lang="it-IT" dirty="0" err="1"/>
              <a:t>repository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990405-A273-E645-A643-11551EE20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886" y="3043359"/>
            <a:ext cx="7631914" cy="10397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2BAB8-35F4-B74E-BE0C-732DDB09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" y="2390396"/>
            <a:ext cx="2867379" cy="275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0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E7CE-5B09-1E42-910F-1E71D19F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64B7-D8E3-3243-94F5-28A9D0EAB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log vi mostra lo stato degli </a:t>
            </a:r>
            <a:r>
              <a:rPr lang="it-IT" dirty="0" err="1"/>
              <a:t>snapshot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2FF07-7DFC-614B-A6FB-628279A2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14" y="2654266"/>
            <a:ext cx="9543837" cy="26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1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CEA5-3AC0-BC4F-86DA-565F3325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Modifichiamo </a:t>
            </a:r>
            <a:r>
              <a:rPr lang="it-IT" dirty="0" err="1"/>
              <a:t>index.html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99F11-BD39-1746-8B67-3E612027A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327" y="2008741"/>
            <a:ext cx="10516120" cy="4348956"/>
          </a:xfrm>
        </p:spPr>
      </p:pic>
    </p:spTree>
    <p:extLst>
      <p:ext uri="{BB962C8B-B14F-4D97-AF65-F5344CB8AC3E}">
        <p14:creationId xmlns:p14="http://schemas.microsoft.com/office/powerpoint/2010/main" val="224843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71D5-81B7-0B4A-9EC3-B03DD405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r>
              <a:rPr lang="it-IT" dirty="0"/>
              <a:t>Visual Studio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5CA67-F141-1747-A511-944D9ED2D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70" y="1690688"/>
            <a:ext cx="11554259" cy="4679295"/>
          </a:xfrm>
        </p:spPr>
      </p:pic>
    </p:spTree>
    <p:extLst>
      <p:ext uri="{BB962C8B-B14F-4D97-AF65-F5344CB8AC3E}">
        <p14:creationId xmlns:p14="http://schemas.microsoft.com/office/powerpoint/2010/main" val="2255599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A252-6ABC-2B46-B10C-2406B913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2A1E4-9EB9-374D-8430-03ACB675A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332" y="2505697"/>
            <a:ext cx="8951491" cy="2551285"/>
          </a:xfrm>
        </p:spPr>
      </p:pic>
    </p:spTree>
    <p:extLst>
      <p:ext uri="{BB962C8B-B14F-4D97-AF65-F5344CB8AC3E}">
        <p14:creationId xmlns:p14="http://schemas.microsoft.com/office/powerpoint/2010/main" val="3539663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4382-BC4D-9943-A0F1-085F9546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Eseguiamo il secondo </a:t>
            </a:r>
            <a:r>
              <a:rPr lang="it-IT" dirty="0" err="1"/>
              <a:t>commit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7456-6756-4345-83B0-D4A85DFE4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--</a:t>
            </a:r>
            <a:r>
              <a:rPr lang="it-IT" dirty="0" err="1"/>
              <a:t>all</a:t>
            </a:r>
            <a:endParaRPr lang="it-IT" dirty="0"/>
          </a:p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–m «Aggiunto script»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80F27-8E43-0044-A71B-FDE7DF5C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" y="3268680"/>
            <a:ext cx="12020296" cy="14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F6A4-F691-F145-B5C4-0AC9E8B5A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</a:t>
            </a:r>
            <a:r>
              <a:rPr lang="it-IT" dirty="0" err="1"/>
              <a:t>Git</a:t>
            </a:r>
            <a:r>
              <a:rPr lang="it-IT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161C6C-9605-364C-B75A-550867375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516" y="1825625"/>
            <a:ext cx="9732967" cy="4351338"/>
          </a:xfrm>
        </p:spPr>
      </p:pic>
    </p:spTree>
    <p:extLst>
      <p:ext uri="{BB962C8B-B14F-4D97-AF65-F5344CB8AC3E}">
        <p14:creationId xmlns:p14="http://schemas.microsoft.com/office/powerpoint/2010/main" val="196904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5AF4-53D3-9546-8E84-BAA8A749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CFB2A-0CEF-5147-8CA7-066F70BA3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148" y="2087217"/>
            <a:ext cx="9213703" cy="3860490"/>
          </a:xfrm>
        </p:spPr>
      </p:pic>
    </p:spTree>
    <p:extLst>
      <p:ext uri="{BB962C8B-B14F-4D97-AF65-F5344CB8AC3E}">
        <p14:creationId xmlns:p14="http://schemas.microsoft.com/office/powerpoint/2010/main" val="352574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C258-D514-0943-9559-BCAA23BF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Sourcetree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DB080-AFCB-C742-ADB2-B5A2327A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5" y="1523308"/>
            <a:ext cx="11353800" cy="53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32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CC04-14FA-E448-A092-0187E08C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Importante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17DAE-B3C8-924D-AB91-72E9253C2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Ogni </a:t>
            </a:r>
            <a:r>
              <a:rPr lang="it-IT" dirty="0" err="1"/>
              <a:t>commit</a:t>
            </a:r>
            <a:r>
              <a:rPr lang="it-IT" dirty="0"/>
              <a:t> ha un link a quello precedente</a:t>
            </a:r>
          </a:p>
          <a:p>
            <a:r>
              <a:rPr lang="it-IT" dirty="0"/>
              <a:t>Domanda: come fa </a:t>
            </a:r>
            <a:r>
              <a:rPr lang="it-IT" dirty="0" err="1"/>
              <a:t>git</a:t>
            </a:r>
            <a:r>
              <a:rPr lang="it-IT" dirty="0"/>
              <a:t> a capire qual è lo stato attuale della </a:t>
            </a:r>
            <a:r>
              <a:rPr lang="it-IT" dirty="0" err="1"/>
              <a:t>repository</a:t>
            </a:r>
            <a:r>
              <a:rPr lang="it-IT" dirty="0"/>
              <a:t> corrispondente all’ultimo </a:t>
            </a:r>
            <a:r>
              <a:rPr lang="it-IT" dirty="0" err="1"/>
              <a:t>commit</a:t>
            </a:r>
            <a:r>
              <a:rPr lang="it-IT" dirty="0"/>
              <a:t>?</a:t>
            </a:r>
          </a:p>
          <a:p>
            <a:r>
              <a:rPr lang="it-IT" dirty="0"/>
              <a:t>Esiste un </a:t>
            </a:r>
            <a:r>
              <a:rPr lang="it-IT" dirty="0" err="1"/>
              <a:t>tag</a:t>
            </a:r>
            <a:r>
              <a:rPr lang="it-IT" dirty="0"/>
              <a:t> HEAD (puntatore) all’ultimo </a:t>
            </a:r>
            <a:r>
              <a:rPr lang="it-IT" dirty="0" err="1"/>
              <a:t>commit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A73F3-72D0-9A47-8CE4-DA5290E2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33" y="4706696"/>
            <a:ext cx="5270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7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6CD0-7EBA-5A45-BB7B-DBD7B5C9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git-viz</a:t>
            </a:r>
            <a:r>
              <a:rPr lang="it-IT" dirty="0"/>
              <a:t> for Mac (Facoltativo)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C4A7A-E27B-B84A-B3DA-F7A8A6984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804" y="2782957"/>
            <a:ext cx="10128392" cy="1626118"/>
          </a:xfrm>
        </p:spPr>
      </p:pic>
    </p:spTree>
    <p:extLst>
      <p:ext uri="{BB962C8B-B14F-4D97-AF65-F5344CB8AC3E}">
        <p14:creationId xmlns:p14="http://schemas.microsoft.com/office/powerpoint/2010/main" val="46973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C359-A901-D642-93FC-5904C4A8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Torniamo indietro…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413B8-A5B5-8649-B554-9EA081319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checkout 76 E 46 E6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CF3A1-1221-D247-9008-88B4B602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73" y="230187"/>
            <a:ext cx="4880727" cy="783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5F753-34C7-EB45-9FD4-0CB088413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8246165" cy="3137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CDC89-A6C1-C54E-AC2A-0983D9BE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764" y="5221080"/>
            <a:ext cx="8314472" cy="10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7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DBAF-AA03-E045-A12D-EE432454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Torniamo al nostro secondo </a:t>
            </a:r>
            <a:r>
              <a:rPr lang="it-IT" dirty="0" err="1"/>
              <a:t>commit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772BD-4130-7747-A769-E3A6BD57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checkout b87a36e (pericoloso perché HEAD non punta più a master)</a:t>
            </a:r>
          </a:p>
          <a:p>
            <a:r>
              <a:rPr lang="it-IT" dirty="0" err="1"/>
              <a:t>git</a:t>
            </a:r>
            <a:r>
              <a:rPr lang="it-IT" dirty="0"/>
              <a:t> checkout master (più sicuro perché attacca HEAD a master)</a:t>
            </a:r>
          </a:p>
        </p:txBody>
      </p:sp>
    </p:spTree>
    <p:extLst>
      <p:ext uri="{BB962C8B-B14F-4D97-AF65-F5344CB8AC3E}">
        <p14:creationId xmlns:p14="http://schemas.microsoft.com/office/powerpoint/2010/main" val="61601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C79A-D5B6-C24E-AE95-D4079CBB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Creiamo una nuova </a:t>
            </a:r>
            <a:r>
              <a:rPr lang="it-IT" dirty="0" err="1"/>
              <a:t>branch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91A40-E6E5-2846-9C07-4DEB29379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Supponiamo di voler cominciare a lavorare sui </a:t>
            </a:r>
            <a:r>
              <a:rPr lang="it-IT" dirty="0" err="1"/>
              <a:t>files</a:t>
            </a:r>
            <a:r>
              <a:rPr lang="it-IT" dirty="0"/>
              <a:t> </a:t>
            </a:r>
            <a:r>
              <a:rPr lang="it-IT" dirty="0" err="1"/>
              <a:t>css</a:t>
            </a:r>
            <a:r>
              <a:rPr lang="it-IT" dirty="0"/>
              <a:t> relativi al nostro progetto.</a:t>
            </a:r>
          </a:p>
          <a:p>
            <a:r>
              <a:rPr lang="it-IT" dirty="0"/>
              <a:t>La maniera consigliata è di creare una nuova </a:t>
            </a:r>
            <a:r>
              <a:rPr lang="it-IT" dirty="0" err="1"/>
              <a:t>branch</a:t>
            </a:r>
            <a:r>
              <a:rPr lang="it-IT" dirty="0"/>
              <a:t>, portare avanti il lavoro e, alla fine, portare la seconda </a:t>
            </a:r>
            <a:r>
              <a:rPr lang="it-IT" dirty="0" err="1"/>
              <a:t>branch</a:t>
            </a:r>
            <a:r>
              <a:rPr lang="it-IT" dirty="0"/>
              <a:t> sulla prima</a:t>
            </a:r>
          </a:p>
          <a:p>
            <a:r>
              <a:rPr lang="it-IT" dirty="0"/>
              <a:t>Poiché porteremo queste tecniche anche nelle </a:t>
            </a:r>
            <a:r>
              <a:rPr lang="it-IT" dirty="0" err="1"/>
              <a:t>repository</a:t>
            </a:r>
            <a:r>
              <a:rPr lang="it-IT" dirty="0"/>
              <a:t> del team, cominciamo a creare una </a:t>
            </a:r>
            <a:r>
              <a:rPr lang="it-IT" dirty="0" err="1"/>
              <a:t>branch</a:t>
            </a:r>
            <a:r>
              <a:rPr lang="it-IT" dirty="0"/>
              <a:t> intermedia chiamata </a:t>
            </a:r>
            <a:r>
              <a:rPr lang="it-IT" b="1" dirty="0" err="1"/>
              <a:t>develop</a:t>
            </a:r>
            <a:r>
              <a:rPr lang="it-IT" b="1" dirty="0"/>
              <a:t> </a:t>
            </a:r>
            <a:r>
              <a:rPr lang="it-IT" dirty="0"/>
              <a:t>dove il team di sviluppo farà confluire il suo lavoro prima di portarlo in produzione</a:t>
            </a:r>
          </a:p>
          <a:p>
            <a:r>
              <a:rPr lang="it-IT" b="1" dirty="0" err="1"/>
              <a:t>git</a:t>
            </a:r>
            <a:r>
              <a:rPr lang="it-IT" b="1" dirty="0"/>
              <a:t> checkout –b </a:t>
            </a:r>
            <a:r>
              <a:rPr lang="it-IT" b="1" dirty="0" err="1"/>
              <a:t>develop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8942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F2AE-2B65-DC42-8D85-583452C7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152A8-15F3-7A46-9E39-179DE60C4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426765"/>
            <a:ext cx="8623387" cy="10938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A0947-77C1-B242-8701-47ED4898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1713"/>
            <a:ext cx="12192000" cy="3354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33C12E-1128-5E45-9061-5E24B2B76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874" y="407734"/>
            <a:ext cx="7412767" cy="9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3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7652-56F5-C743-B64F-37123B80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Creiamo una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css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7F673-6F65-2A4B-9F19-0B479BA9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checkout –b </a:t>
            </a:r>
            <a:r>
              <a:rPr lang="it-IT" dirty="0" err="1"/>
              <a:t>css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9691A-21A2-084B-946F-F9C9A658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627" y="2902227"/>
            <a:ext cx="7842469" cy="911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089F1-3604-3D43-9D44-163D4F1D1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822" y="4527205"/>
            <a:ext cx="6301334" cy="7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9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6C23-AB6A-2045-B2E9-099B1211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Lavoriamo sul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css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270897-C512-B04B-BC7D-8983853DB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84" y="1690688"/>
            <a:ext cx="8821633" cy="4343986"/>
          </a:xfrm>
        </p:spPr>
      </p:pic>
    </p:spTree>
    <p:extLst>
      <p:ext uri="{BB962C8B-B14F-4D97-AF65-F5344CB8AC3E}">
        <p14:creationId xmlns:p14="http://schemas.microsoft.com/office/powerpoint/2010/main" val="410099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7601-7376-2B4B-A0C5-92249804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Quasi tutto è locale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C03A-F8C5-BE44-900F-08D173482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Tutto vive nella cartella della vostra </a:t>
            </a:r>
            <a:r>
              <a:rPr lang="it-IT" dirty="0" err="1"/>
              <a:t>repository</a:t>
            </a:r>
            <a:endParaRPr lang="it-IT" dirty="0"/>
          </a:p>
          <a:p>
            <a:r>
              <a:rPr lang="it-IT" dirty="0"/>
              <a:t>Maggiore velocità</a:t>
            </a:r>
          </a:p>
          <a:p>
            <a:r>
              <a:rPr lang="it-IT" dirty="0"/>
              <a:t>Potete in ogni luogo clonare la vostra </a:t>
            </a:r>
            <a:r>
              <a:rPr lang="it-IT" dirty="0" err="1"/>
              <a:t>repository</a:t>
            </a:r>
            <a:endParaRPr lang="it-IT" dirty="0"/>
          </a:p>
          <a:p>
            <a:r>
              <a:rPr lang="it-IT" dirty="0"/>
              <a:t>Potete lavorare offline e solo quando necessario connettervi alla rete per pubblicare le modifiche</a:t>
            </a:r>
          </a:p>
        </p:txBody>
      </p:sp>
    </p:spTree>
    <p:extLst>
      <p:ext uri="{BB962C8B-B14F-4D97-AF65-F5344CB8AC3E}">
        <p14:creationId xmlns:p14="http://schemas.microsoft.com/office/powerpoint/2010/main" val="4060823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73F2-34E6-6E46-BCAB-5FC71A6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Lavoriamo sul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css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C116E-E5C2-CD4C-9A78-C091467AA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900" y="2126974"/>
            <a:ext cx="6166368" cy="363603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3586D-A331-B042-A1B2-9EC0D5E0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965" y="2126974"/>
            <a:ext cx="4497868" cy="34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09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B7D8-BA70-674C-9BB0-4C88C81B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Committiamo</a:t>
            </a:r>
            <a:r>
              <a:rPr lang="it-IT" dirty="0"/>
              <a:t> le modifiche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5863-8CFD-0644-804D-4D07183A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–</a:t>
            </a:r>
            <a:r>
              <a:rPr lang="it-IT" dirty="0" err="1"/>
              <a:t>all</a:t>
            </a:r>
            <a:endParaRPr lang="it-IT" dirty="0"/>
          </a:p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–m «Modificato il file </a:t>
            </a:r>
            <a:r>
              <a:rPr lang="it-IT" dirty="0" err="1"/>
              <a:t>css</a:t>
            </a:r>
            <a:r>
              <a:rPr lang="it-IT" dirty="0"/>
              <a:t>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29226-39D5-1147-B10A-7F4E2EAD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70" y="3062356"/>
            <a:ext cx="8134350" cy="15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4E35D-93EC-044D-A71B-733132BF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17" y="5365887"/>
            <a:ext cx="51308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38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032E-EAA0-094C-8296-AD408203F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Torniamo su </a:t>
            </a:r>
            <a:r>
              <a:rPr lang="it-IT" dirty="0" err="1"/>
              <a:t>develop</a:t>
            </a:r>
            <a:r>
              <a:rPr lang="it-IT" dirty="0"/>
              <a:t> 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74A1-2B6A-B74E-8FDD-D454EADCB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Creiamo una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js</a:t>
            </a:r>
            <a:r>
              <a:rPr lang="it-IT" dirty="0"/>
              <a:t> per lavorare sul file </a:t>
            </a:r>
            <a:r>
              <a:rPr lang="it-IT" dirty="0" err="1"/>
              <a:t>javascript</a:t>
            </a:r>
            <a:endParaRPr lang="it-IT" dirty="0"/>
          </a:p>
          <a:p>
            <a:r>
              <a:rPr lang="it-IT" dirty="0" err="1"/>
              <a:t>git</a:t>
            </a:r>
            <a:r>
              <a:rPr lang="it-IT" dirty="0"/>
              <a:t> checkout </a:t>
            </a:r>
            <a:r>
              <a:rPr lang="it-IT" dirty="0" err="1"/>
              <a:t>develop</a:t>
            </a:r>
            <a:endParaRPr lang="it-IT" dirty="0"/>
          </a:p>
          <a:p>
            <a:r>
              <a:rPr lang="it-IT" dirty="0" err="1"/>
              <a:t>git</a:t>
            </a:r>
            <a:r>
              <a:rPr lang="it-IT" dirty="0"/>
              <a:t> checkout –b </a:t>
            </a:r>
            <a:r>
              <a:rPr lang="it-IT" dirty="0" err="1"/>
              <a:t>js</a:t>
            </a:r>
            <a:endParaRPr lang="it-IT" dirty="0"/>
          </a:p>
          <a:p>
            <a:r>
              <a:rPr lang="it-IT" dirty="0"/>
              <a:t>Modificare </a:t>
            </a:r>
            <a:r>
              <a:rPr lang="it-IT" dirty="0" err="1"/>
              <a:t>index.js</a:t>
            </a:r>
            <a:r>
              <a:rPr lang="it-IT" dirty="0"/>
              <a:t> e </a:t>
            </a:r>
            <a:r>
              <a:rPr lang="it-IT" dirty="0" err="1"/>
              <a:t>committare</a:t>
            </a:r>
            <a:r>
              <a:rPr lang="it-IT" dirty="0"/>
              <a:t> le modifiche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D15C3-87DA-2D4E-A9EF-FF1E6726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0177"/>
            <a:ext cx="12192000" cy="11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04D7-3F12-2D40-8BAA-6BB3DD5D5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Continuiamo a lavorare su </a:t>
            </a:r>
            <a:r>
              <a:rPr lang="it-IT" dirty="0" err="1"/>
              <a:t>index.js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45962-245D-4A42-97E7-81EBD8E6C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268" y="3200401"/>
            <a:ext cx="10731463" cy="1336370"/>
          </a:xfrm>
        </p:spPr>
      </p:pic>
    </p:spTree>
    <p:extLst>
      <p:ext uri="{BB962C8B-B14F-4D97-AF65-F5344CB8AC3E}">
        <p14:creationId xmlns:p14="http://schemas.microsoft.com/office/powerpoint/2010/main" val="1876084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2F08-FB6C-0841-AAF8-99CA362A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3"/>
            <a:ext cx="10515600" cy="1325563"/>
          </a:xfrm>
        </p:spPr>
        <p:txBody>
          <a:bodyPr/>
          <a:lstStyle/>
          <a:p>
            <a:r>
              <a:rPr lang="it-IT" dirty="0"/>
              <a:t>Torniamo sul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css</a:t>
            </a:r>
            <a:r>
              <a:rPr lang="it-IT" dirty="0"/>
              <a:t> perché…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D8714-57CD-2045-BEE6-4D1198E90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699"/>
            <a:ext cx="10515600" cy="4351338"/>
          </a:xfrm>
        </p:spPr>
        <p:txBody>
          <a:bodyPr/>
          <a:lstStyle/>
          <a:p>
            <a:r>
              <a:rPr lang="it-IT" dirty="0"/>
              <a:t>Ci han segnalato una richiesta del cliente per cambiare i colori</a:t>
            </a:r>
          </a:p>
          <a:p>
            <a:r>
              <a:rPr lang="it-IT" dirty="0"/>
              <a:t>Creiamo una </a:t>
            </a:r>
            <a:r>
              <a:rPr lang="it-IT" dirty="0" err="1"/>
              <a:t>branch</a:t>
            </a:r>
            <a:r>
              <a:rPr lang="it-IT" dirty="0"/>
              <a:t> a partire da </a:t>
            </a:r>
            <a:r>
              <a:rPr lang="it-IT" dirty="0" err="1"/>
              <a:t>css</a:t>
            </a:r>
            <a:r>
              <a:rPr lang="it-IT" dirty="0"/>
              <a:t> che si chiami </a:t>
            </a:r>
            <a:r>
              <a:rPr lang="it-IT" dirty="0" err="1"/>
              <a:t>bugCss</a:t>
            </a: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3C7B1-25A2-A84A-BA27-3BFC5F20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001"/>
            <a:ext cx="12192000" cy="1801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9CDE5-193E-B840-A4C0-DE57875F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4515547"/>
            <a:ext cx="10960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72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2EB0-1562-474A-86F7-DD5E8959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Modifichiamo i colori e </a:t>
            </a:r>
            <a:r>
              <a:rPr lang="it-IT" dirty="0" err="1"/>
              <a:t>committiamo</a:t>
            </a:r>
            <a:r>
              <a:rPr lang="it-IT" dirty="0"/>
              <a:t> i cambi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3EBF0-D06E-B14C-A10C-193A9F50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28" y="2941983"/>
            <a:ext cx="11595910" cy="1938065"/>
          </a:xfrm>
        </p:spPr>
      </p:pic>
    </p:spTree>
    <p:extLst>
      <p:ext uri="{BB962C8B-B14F-4D97-AF65-F5344CB8AC3E}">
        <p14:creationId xmlns:p14="http://schemas.microsoft.com/office/powerpoint/2010/main" val="3610707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F9C9-110F-AB49-AD00-CE69C2A1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Portiamo le modifiche fatte in </a:t>
            </a:r>
            <a:r>
              <a:rPr lang="it-IT" dirty="0" err="1"/>
              <a:t>bugCss</a:t>
            </a:r>
            <a:r>
              <a:rPr lang="it-IT" dirty="0"/>
              <a:t> su </a:t>
            </a:r>
            <a:r>
              <a:rPr lang="it-IT" dirty="0" err="1"/>
              <a:t>css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03D65-7831-4E41-88BA-E722782B7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Eseguiamo, cioè, quello che si chiama in gergo </a:t>
            </a:r>
            <a:r>
              <a:rPr lang="it-IT" b="1" dirty="0"/>
              <a:t>merge</a:t>
            </a:r>
          </a:p>
          <a:p>
            <a:r>
              <a:rPr lang="it-IT" dirty="0"/>
              <a:t>Spostiamoci sulla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css</a:t>
            </a:r>
            <a:r>
              <a:rPr lang="it-IT" dirty="0"/>
              <a:t> ed eseguiamo il merge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EC9DE-9559-294C-8F62-182AE8F9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0" y="3083860"/>
            <a:ext cx="7597401" cy="1726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1EC78-A76A-0945-85D1-BD5BDC5C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687" y="4451114"/>
            <a:ext cx="3962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00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AFF4-0CCB-CA48-BC78-FF8D0C5D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Mergiamo il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css</a:t>
            </a:r>
            <a:r>
              <a:rPr lang="it-IT" dirty="0"/>
              <a:t> con </a:t>
            </a:r>
            <a:r>
              <a:rPr lang="it-IT" dirty="0" err="1"/>
              <a:t>develop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610AF0-B951-6340-8F1D-60C8CDE48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44" y="1669772"/>
            <a:ext cx="9489431" cy="201650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0B3EFB-C5BB-4E4D-B0BA-FC77F253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78" y="4275207"/>
            <a:ext cx="48006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5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2D6F-BBC7-084B-ACD7-2237DEBC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Mergiamo il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js</a:t>
            </a:r>
            <a:r>
              <a:rPr lang="it-IT" dirty="0"/>
              <a:t> con </a:t>
            </a:r>
            <a:r>
              <a:rPr lang="it-IT" dirty="0" err="1"/>
              <a:t>develop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830EC-7D75-7E4B-B50F-77B543D87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367" y="1932850"/>
            <a:ext cx="7565292" cy="22217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9F9E2-C9E1-4641-9D08-0132B15D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" y="4672772"/>
            <a:ext cx="44196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6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10E0-C3BF-AC4D-A7C3-34679D0B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Mergiamo il </a:t>
            </a: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develop</a:t>
            </a:r>
            <a:r>
              <a:rPr lang="it-IT" dirty="0"/>
              <a:t> con master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230988-2A39-7E44-932D-E7EEB421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358" y="1508504"/>
            <a:ext cx="7363944" cy="278685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07ED43-F2F4-6044-9D10-F030DE69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0"/>
            <a:ext cx="4978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9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4886-F7FF-8E4C-AF84-BE235F25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 è necessario un collegamento alla rete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00CEF-73DD-B242-ACB8-3EC13F678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Visualizzare le differenze</a:t>
            </a:r>
          </a:p>
          <a:p>
            <a:r>
              <a:rPr lang="it-IT" dirty="0"/>
              <a:t>Visualizzare la storia di un file</a:t>
            </a:r>
          </a:p>
          <a:p>
            <a:r>
              <a:rPr lang="it-IT" dirty="0"/>
              <a:t>Pubblicare modifiche</a:t>
            </a:r>
          </a:p>
          <a:p>
            <a:r>
              <a:rPr lang="it-IT" dirty="0"/>
              <a:t>Creare rami</a:t>
            </a:r>
          </a:p>
          <a:p>
            <a:r>
              <a:rPr lang="it-IT" dirty="0"/>
              <a:t>Fondere rami</a:t>
            </a:r>
          </a:p>
          <a:p>
            <a:r>
              <a:rPr lang="it-IT" dirty="0"/>
              <a:t>Cambiare rami per intervenire velocemente in aree specifiche del codice senza interferire nel vostro lavoro del giorno</a:t>
            </a:r>
          </a:p>
        </p:txBody>
      </p:sp>
    </p:spTree>
    <p:extLst>
      <p:ext uri="{BB962C8B-B14F-4D97-AF65-F5344CB8AC3E}">
        <p14:creationId xmlns:p14="http://schemas.microsoft.com/office/powerpoint/2010/main" val="620780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87C8-A516-7A49-94D7-D43DF770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Esercitazione 2: ancora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1CAE-9BFF-484C-AE7A-0B8D43FC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5741"/>
            <a:ext cx="10515600" cy="4351338"/>
          </a:xfrm>
        </p:spPr>
        <p:txBody>
          <a:bodyPr/>
          <a:lstStyle/>
          <a:p>
            <a:r>
              <a:rPr lang="it-IT" dirty="0"/>
              <a:t>Partire da una nuova cartella, create la </a:t>
            </a:r>
            <a:r>
              <a:rPr lang="it-IT" dirty="0" err="1"/>
              <a:t>repository</a:t>
            </a:r>
            <a:r>
              <a:rPr lang="it-IT" dirty="0"/>
              <a:t> </a:t>
            </a:r>
            <a:r>
              <a:rPr lang="it-IT" dirty="0" err="1"/>
              <a:t>git</a:t>
            </a:r>
            <a:r>
              <a:rPr lang="it-IT" dirty="0"/>
              <a:t>, aggiungere un file alla </a:t>
            </a:r>
            <a:r>
              <a:rPr lang="it-IT" dirty="0" err="1"/>
              <a:t>branch</a:t>
            </a:r>
            <a:r>
              <a:rPr lang="it-IT" dirty="0"/>
              <a:t> master. Modificate il file ed eseguite un po’ di </a:t>
            </a:r>
            <a:r>
              <a:rPr lang="it-IT" dirty="0" err="1"/>
              <a:t>commit</a:t>
            </a:r>
            <a:r>
              <a:rPr lang="it-IT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32D91-E880-5D4F-A3BA-EFAF29F4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2378421"/>
            <a:ext cx="3251200" cy="97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AFB02-7783-6A49-B77C-27692FA4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" y="4076594"/>
            <a:ext cx="12041117" cy="16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78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3641-DD91-9E4B-904F-1BF912E1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 2: ancora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4A398-92DE-1F49-8F9B-8B792A850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/>
          <a:lstStyle/>
          <a:p>
            <a:r>
              <a:rPr lang="it-IT" dirty="0"/>
              <a:t>Create una nuova </a:t>
            </a:r>
            <a:r>
              <a:rPr lang="it-IT" dirty="0" err="1"/>
              <a:t>branch</a:t>
            </a:r>
            <a:r>
              <a:rPr lang="it-IT" dirty="0"/>
              <a:t> (</a:t>
            </a:r>
            <a:r>
              <a:rPr lang="it-IT" dirty="0" err="1"/>
              <a:t>develop</a:t>
            </a:r>
            <a:r>
              <a:rPr lang="it-IT" dirty="0"/>
              <a:t>)</a:t>
            </a:r>
          </a:p>
          <a:p>
            <a:r>
              <a:rPr lang="it-IT" dirty="0"/>
              <a:t>Aggiungere un nuovo file a </a:t>
            </a:r>
            <a:r>
              <a:rPr lang="it-IT" dirty="0" err="1"/>
              <a:t>develop</a:t>
            </a:r>
            <a:endParaRPr lang="it-IT" dirty="0"/>
          </a:p>
          <a:p>
            <a:r>
              <a:rPr lang="it-IT" dirty="0"/>
              <a:t>Modificatelo più volte ed eseguite i </a:t>
            </a:r>
            <a:r>
              <a:rPr lang="it-IT" dirty="0" err="1"/>
              <a:t>commit</a:t>
            </a:r>
            <a:endParaRPr lang="it-IT" dirty="0"/>
          </a:p>
          <a:p>
            <a:r>
              <a:rPr lang="it-IT" dirty="0"/>
              <a:t>Modificate il primo file in </a:t>
            </a:r>
            <a:r>
              <a:rPr lang="it-IT" dirty="0" err="1"/>
              <a:t>develop</a:t>
            </a:r>
            <a:r>
              <a:rPr lang="it-IT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05D79-A8BD-F649-B1C1-EB23C394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734" y="1690688"/>
            <a:ext cx="40132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EAE2D-BFFD-CA47-869C-3CD24B2D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33" y="4169833"/>
            <a:ext cx="3829802" cy="1672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BC795-6AF8-D24D-9351-6EA5B0658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0" y="4169833"/>
            <a:ext cx="3482581" cy="161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34137A-9672-1E4D-AA1D-CE6521241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100" y="3492500"/>
            <a:ext cx="3670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12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70EC-17D6-8B4D-9A2F-B4E25FE9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 2: ancora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42675-4050-A24F-B352-EA96F2F43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Tornate in master e modificate il primo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9DB02-A3DB-C74F-98A5-77E551F0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050117"/>
            <a:ext cx="3886200" cy="306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E5384-1C01-DC45-B94E-F324751DB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50117"/>
            <a:ext cx="5486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5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FB6B-E499-A945-BC96-37F19BC9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 2: ancora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25625-385C-944F-9519-0AD9E405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Tornate su </a:t>
            </a:r>
            <a:r>
              <a:rPr lang="it-IT" dirty="0" err="1"/>
              <a:t>develop</a:t>
            </a:r>
            <a:r>
              <a:rPr lang="it-IT" dirty="0"/>
              <a:t> e continuate a lavorare e </a:t>
            </a:r>
            <a:r>
              <a:rPr lang="it-IT" dirty="0" err="1"/>
              <a:t>committare</a:t>
            </a:r>
            <a:r>
              <a:rPr lang="it-IT" dirty="0"/>
              <a:t> li.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C0A73-DDD6-C746-B41C-4A2BB657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3128963"/>
            <a:ext cx="5308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92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1045-AD37-5745-B08D-9336596F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 2: ancora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8BAE-F158-FC40-9785-117A1612B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Eseguire il merge (da VS Code o da Source </a:t>
            </a:r>
            <a:r>
              <a:rPr lang="it-IT" dirty="0" err="1"/>
              <a:t>Tree</a:t>
            </a:r>
            <a:r>
              <a:rPr lang="it-IT" dirty="0"/>
              <a:t>)</a:t>
            </a:r>
          </a:p>
          <a:p>
            <a:r>
              <a:rPr lang="it-IT" dirty="0"/>
              <a:t>Collocatevi su </a:t>
            </a:r>
            <a:r>
              <a:rPr lang="it-IT" dirty="0" err="1"/>
              <a:t>develop</a:t>
            </a:r>
            <a:r>
              <a:rPr lang="it-IT" dirty="0"/>
              <a:t> e digitate </a:t>
            </a:r>
            <a:r>
              <a:rPr lang="it-IT" dirty="0" err="1"/>
              <a:t>git</a:t>
            </a:r>
            <a:r>
              <a:rPr lang="it-IT" dirty="0"/>
              <a:t> merge master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340D1-599F-C34B-90DE-9BB6ECE81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4" y="3219726"/>
            <a:ext cx="11112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72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DE9E-0EAC-0147-A074-C68CE4E2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 2: Ancora merge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54C9B-2E9B-274E-A916-01B3B2A6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Eseguire il </a:t>
            </a:r>
            <a:r>
              <a:rPr lang="it-IT" dirty="0" err="1"/>
              <a:t>commit</a:t>
            </a:r>
            <a:r>
              <a:rPr lang="it-IT" dirty="0"/>
              <a:t> del merge precedente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0BD34-C3C2-F341-BFF4-C156440B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3048000"/>
            <a:ext cx="5626100" cy="326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3E1D1C-BC14-A346-B58A-F76D682A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3005932"/>
            <a:ext cx="5372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17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6DFD-308D-A844-9372-C544168D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 2:Ancora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0A50-F937-2048-BFB4-96A5676AC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Tornare su master e fare merge con </a:t>
            </a:r>
            <a:r>
              <a:rPr lang="it-IT" dirty="0" err="1"/>
              <a:t>develop</a:t>
            </a:r>
            <a:endParaRPr lang="it-IT" dirty="0"/>
          </a:p>
          <a:p>
            <a:r>
              <a:rPr lang="it-IT" dirty="0"/>
              <a:t>Viene eseguito in automatico con fast-</a:t>
            </a:r>
            <a:r>
              <a:rPr lang="it-IT" dirty="0" err="1"/>
              <a:t>forward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CCB73-1D4A-FD49-81F2-E4E14D20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637" y="3185733"/>
            <a:ext cx="5651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9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87C3-4703-B24B-8943-B672D0A0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distribuito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DA0126-54F9-FC44-BAB3-AADE1CF17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099" y="1690688"/>
            <a:ext cx="8126345" cy="4227158"/>
          </a:xfrm>
        </p:spPr>
      </p:pic>
    </p:spTree>
    <p:extLst>
      <p:ext uri="{BB962C8B-B14F-4D97-AF65-F5344CB8AC3E}">
        <p14:creationId xmlns:p14="http://schemas.microsoft.com/office/powerpoint/2010/main" val="248627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F3A9-D912-454D-A567-1D0FCC52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remote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E74-CFDB-9C42-BEEE-379E68245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Consente di gestire </a:t>
            </a:r>
            <a:r>
              <a:rPr lang="it-IT" dirty="0" err="1"/>
              <a:t>repository</a:t>
            </a:r>
            <a:r>
              <a:rPr lang="it-IT" dirty="0"/>
              <a:t> remoti</a:t>
            </a:r>
          </a:p>
          <a:p>
            <a:r>
              <a:rPr lang="it-IT" dirty="0"/>
              <a:t>Sincronizzandoli con il proprio </a:t>
            </a:r>
            <a:r>
              <a:rPr lang="it-IT" dirty="0" err="1"/>
              <a:t>repository</a:t>
            </a:r>
            <a:r>
              <a:rPr lang="it-IT" dirty="0"/>
              <a:t> locale</a:t>
            </a:r>
          </a:p>
        </p:txBody>
      </p:sp>
    </p:spTree>
    <p:extLst>
      <p:ext uri="{BB962C8B-B14F-4D97-AF65-F5344CB8AC3E}">
        <p14:creationId xmlns:p14="http://schemas.microsoft.com/office/powerpoint/2010/main" val="1598110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D758-48A8-D841-B34B-CBA05F8C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fetch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CFC5-402C-2B44-96B2-B0DF6DDD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Scarica </a:t>
            </a:r>
            <a:r>
              <a:rPr lang="it-IT" dirty="0" err="1"/>
              <a:t>branch</a:t>
            </a:r>
            <a:r>
              <a:rPr lang="it-IT" dirty="0"/>
              <a:t> e dati da un </a:t>
            </a:r>
            <a:r>
              <a:rPr lang="it-IT" dirty="0" err="1"/>
              <a:t>repository</a:t>
            </a:r>
            <a:r>
              <a:rPr lang="it-IT" dirty="0"/>
              <a:t> remoto</a:t>
            </a:r>
          </a:p>
        </p:txBody>
      </p:sp>
    </p:spTree>
    <p:extLst>
      <p:ext uri="{BB962C8B-B14F-4D97-AF65-F5344CB8AC3E}">
        <p14:creationId xmlns:p14="http://schemas.microsoft.com/office/powerpoint/2010/main" val="105720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29F0-EFE8-B04F-A530-054907E7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Immutabilità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F282-C0EC-134E-BB63-D68E91834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E’ veramente difficile cancellare un </a:t>
            </a:r>
            <a:r>
              <a:rPr lang="it-IT" dirty="0" err="1"/>
              <a:t>commit</a:t>
            </a:r>
            <a:endParaRPr lang="it-IT" dirty="0"/>
          </a:p>
          <a:p>
            <a:r>
              <a:rPr lang="it-IT" dirty="0"/>
              <a:t>Tutto il lavoro fatto nella </a:t>
            </a:r>
            <a:r>
              <a:rPr lang="it-IT" dirty="0" err="1"/>
              <a:t>repository</a:t>
            </a:r>
            <a:r>
              <a:rPr lang="it-IT" dirty="0"/>
              <a:t> è rintracciabile</a:t>
            </a:r>
          </a:p>
          <a:p>
            <a:r>
              <a:rPr lang="it-IT" dirty="0"/>
              <a:t>Nulla è perduto (a meno che non siate stupidi)</a:t>
            </a:r>
          </a:p>
          <a:p>
            <a:r>
              <a:rPr lang="it-IT" dirty="0" err="1"/>
              <a:t>Git</a:t>
            </a:r>
            <a:r>
              <a:rPr lang="it-IT" dirty="0"/>
              <a:t> scatta delle istantanee del contenuto della vostra </a:t>
            </a:r>
            <a:r>
              <a:rPr lang="it-IT" dirty="0" err="1"/>
              <a:t>repository</a:t>
            </a:r>
            <a:r>
              <a:rPr lang="it-IT" dirty="0"/>
              <a:t>, immagazzina in suo database le differenze tra un’istantanea e l’altra</a:t>
            </a:r>
          </a:p>
        </p:txBody>
      </p:sp>
    </p:spTree>
    <p:extLst>
      <p:ext uri="{BB962C8B-B14F-4D97-AF65-F5344CB8AC3E}">
        <p14:creationId xmlns:p14="http://schemas.microsoft.com/office/powerpoint/2010/main" val="2249636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3C13-902F-5140-A389-94E0771A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pull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FF98-869A-604F-93A0-81FBE5BE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Scarica dati da un </a:t>
            </a:r>
            <a:r>
              <a:rPr lang="it-IT" dirty="0" err="1"/>
              <a:t>repository</a:t>
            </a:r>
            <a:r>
              <a:rPr lang="it-IT" dirty="0"/>
              <a:t> remoto e tenta di fare il merge con il </a:t>
            </a:r>
            <a:r>
              <a:rPr lang="it-IT" dirty="0" err="1"/>
              <a:t>branch</a:t>
            </a:r>
            <a:r>
              <a:rPr lang="it-IT" dirty="0"/>
              <a:t> corrente</a:t>
            </a:r>
          </a:p>
          <a:p>
            <a:r>
              <a:rPr lang="it-IT" dirty="0"/>
              <a:t>pull = </a:t>
            </a:r>
            <a:r>
              <a:rPr lang="it-IT" dirty="0" err="1"/>
              <a:t>fetch</a:t>
            </a:r>
            <a:r>
              <a:rPr lang="it-IT" dirty="0"/>
              <a:t> + merge</a:t>
            </a:r>
          </a:p>
        </p:txBody>
      </p:sp>
    </p:spTree>
    <p:extLst>
      <p:ext uri="{BB962C8B-B14F-4D97-AF65-F5344CB8AC3E}">
        <p14:creationId xmlns:p14="http://schemas.microsoft.com/office/powerpoint/2010/main" val="300590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E45F-0A29-DF46-8990-DF4A4AE4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push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2C570-A461-5C4D-A36E-811B98468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Invia </a:t>
            </a:r>
            <a:r>
              <a:rPr lang="it-IT" dirty="0" err="1"/>
              <a:t>branch</a:t>
            </a:r>
            <a:r>
              <a:rPr lang="it-IT" dirty="0"/>
              <a:t> e dati da un </a:t>
            </a:r>
            <a:r>
              <a:rPr lang="it-IT" dirty="0" err="1"/>
              <a:t>repository</a:t>
            </a:r>
            <a:r>
              <a:rPr lang="it-IT" dirty="0"/>
              <a:t> remoto</a:t>
            </a:r>
          </a:p>
          <a:p>
            <a:r>
              <a:rPr lang="it-IT" dirty="0"/>
              <a:t>Consente di aggiornare il </a:t>
            </a:r>
            <a:r>
              <a:rPr lang="it-IT" dirty="0" err="1"/>
              <a:t>repository</a:t>
            </a:r>
            <a:r>
              <a:rPr lang="it-IT" dirty="0"/>
              <a:t> remoto con le modifiche fatte localmente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1028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6958-B782-DE40-85D2-5AEBC17B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Github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29C81-EA62-C74C-85D7-A4FBD081C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10" y="1690688"/>
            <a:ext cx="9490779" cy="4207047"/>
          </a:xfrm>
        </p:spPr>
      </p:pic>
    </p:spTree>
    <p:extLst>
      <p:ext uri="{BB962C8B-B14F-4D97-AF65-F5344CB8AC3E}">
        <p14:creationId xmlns:p14="http://schemas.microsoft.com/office/powerpoint/2010/main" val="1790119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C207-0184-DC49-93DC-3C1BE5C4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Bitbucket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09120-B505-434C-A7A8-E6C171AD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886" y="1888435"/>
            <a:ext cx="8850228" cy="3785118"/>
          </a:xfrm>
        </p:spPr>
      </p:pic>
    </p:spTree>
    <p:extLst>
      <p:ext uri="{BB962C8B-B14F-4D97-AF65-F5344CB8AC3E}">
        <p14:creationId xmlns:p14="http://schemas.microsoft.com/office/powerpoint/2010/main" val="2401342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5931A-EC8F-9044-ABA3-D159A6A8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Gitlab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957C79-E17F-B048-80EF-84D5AA128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6335"/>
            <a:ext cx="10515600" cy="3889917"/>
          </a:xfrm>
        </p:spPr>
      </p:pic>
    </p:spTree>
    <p:extLst>
      <p:ext uri="{BB962C8B-B14F-4D97-AF65-F5344CB8AC3E}">
        <p14:creationId xmlns:p14="http://schemas.microsoft.com/office/powerpoint/2010/main" val="2076524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E02D-BF9E-744B-BF25-914716A0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 (clonare </a:t>
            </a:r>
            <a:r>
              <a:rPr lang="it-IT" dirty="0" err="1"/>
              <a:t>GitHub</a:t>
            </a:r>
            <a:r>
              <a:rPr lang="it-IT" dirty="0"/>
              <a:t> </a:t>
            </a:r>
            <a:r>
              <a:rPr lang="it-IT" dirty="0" err="1"/>
              <a:t>repository</a:t>
            </a:r>
            <a:r>
              <a:rPr lang="it-IT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85DCBC-D564-E843-AF6C-5AF569462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780" y="1825625"/>
            <a:ext cx="10298440" cy="4351338"/>
          </a:xfrm>
        </p:spPr>
      </p:pic>
    </p:spTree>
    <p:extLst>
      <p:ext uri="{BB962C8B-B14F-4D97-AF65-F5344CB8AC3E}">
        <p14:creationId xmlns:p14="http://schemas.microsoft.com/office/powerpoint/2010/main" val="2602955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E8C4-B2D8-2E45-A4E1-E449888C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203A9-1187-6C46-AEC3-352604CB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Scegliere una cartella di lavoro, aprite la linea di comando e digitare il comando </a:t>
            </a:r>
          </a:p>
          <a:p>
            <a:r>
              <a:rPr lang="it-IT" dirty="0" err="1"/>
              <a:t>git</a:t>
            </a:r>
            <a:r>
              <a:rPr lang="it-IT" dirty="0"/>
              <a:t> clone </a:t>
            </a: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github.com</a:t>
            </a:r>
            <a:r>
              <a:rPr lang="it-IT" dirty="0"/>
              <a:t>/</a:t>
            </a:r>
            <a:r>
              <a:rPr lang="it-IT" dirty="0" err="1"/>
              <a:t>sorrentmutie</a:t>
            </a:r>
            <a:r>
              <a:rPr lang="it-IT" dirty="0"/>
              <a:t>/</a:t>
            </a:r>
            <a:r>
              <a:rPr lang="it-IT" dirty="0" err="1"/>
              <a:t>DSGroupPublic.git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A511D-5085-B446-BB67-9522DB05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2" y="3405532"/>
            <a:ext cx="4509541" cy="2990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C393B-30E1-1040-BD88-84E9C9F8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383" y="4376324"/>
            <a:ext cx="7274617" cy="16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22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8CB5-D3F3-E04C-A60F-78EF30CD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8463-ED8D-224F-A4B9-4AC94D6F8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Avete estratto in locale un clone della </a:t>
            </a:r>
            <a:r>
              <a:rPr lang="it-IT" dirty="0" err="1"/>
              <a:t>repository</a:t>
            </a:r>
            <a:r>
              <a:rPr lang="it-IT" dirty="0"/>
              <a:t> remota. Non avete ancora i diritti per pubblicare modifiche. Però potete recuperare le modifiche fatte al </a:t>
            </a:r>
            <a:r>
              <a:rPr lang="it-IT" dirty="0" err="1"/>
              <a:t>repository</a:t>
            </a:r>
            <a:r>
              <a:rPr lang="it-IT" dirty="0"/>
              <a:t> remoto mediante il comando</a:t>
            </a:r>
          </a:p>
          <a:p>
            <a:r>
              <a:rPr lang="it-IT" dirty="0" err="1"/>
              <a:t>git</a:t>
            </a:r>
            <a:r>
              <a:rPr lang="it-IT" dirty="0"/>
              <a:t> pull </a:t>
            </a:r>
            <a:r>
              <a:rPr lang="it-IT" dirty="0" err="1"/>
              <a:t>origin</a:t>
            </a:r>
            <a:r>
              <a:rPr lang="it-IT" dirty="0"/>
              <a:t> master</a:t>
            </a:r>
          </a:p>
          <a:p>
            <a:pPr lvl="1"/>
            <a:r>
              <a:rPr lang="it-IT" dirty="0" err="1"/>
              <a:t>origin</a:t>
            </a:r>
            <a:r>
              <a:rPr lang="it-IT" dirty="0"/>
              <a:t> è un alias per il </a:t>
            </a:r>
            <a:r>
              <a:rPr lang="it-IT" dirty="0" err="1"/>
              <a:t>repository</a:t>
            </a:r>
            <a:r>
              <a:rPr lang="it-IT" dirty="0"/>
              <a:t> remoto (scritto nella cartella .</a:t>
            </a:r>
            <a:r>
              <a:rPr lang="it-IT" dirty="0" err="1"/>
              <a:t>git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master indica la </a:t>
            </a:r>
            <a:r>
              <a:rPr lang="it-IT" dirty="0" err="1"/>
              <a:t>branch</a:t>
            </a:r>
            <a:r>
              <a:rPr lang="it-IT" dirty="0"/>
              <a:t> che volete recuperare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96D1-184B-1C43-9ACF-3EBFA4A6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4572000"/>
            <a:ext cx="10947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4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555F-0DE5-E947-A502-E841CEF2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Github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6EEDB-06B2-1144-9F5F-D164F3421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780982"/>
          </a:xfrm>
        </p:spPr>
      </p:pic>
    </p:spTree>
    <p:extLst>
      <p:ext uri="{BB962C8B-B14F-4D97-AF65-F5344CB8AC3E}">
        <p14:creationId xmlns:p14="http://schemas.microsoft.com/office/powerpoint/2010/main" val="2295105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E21D-C625-1B4A-A4AC-A8F04286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Github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95A89-D515-824F-9819-E42BCF978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017"/>
            <a:ext cx="10515600" cy="3882554"/>
          </a:xfrm>
        </p:spPr>
      </p:pic>
    </p:spTree>
    <p:extLst>
      <p:ext uri="{BB962C8B-B14F-4D97-AF65-F5344CB8AC3E}">
        <p14:creationId xmlns:p14="http://schemas.microsoft.com/office/powerpoint/2010/main" val="133082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E4E1-2DB6-9848-A0B4-FAE7A6B4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Mini configurazione iniziale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19FCA-DEB7-4745-BD62-CB4682D1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 –global </a:t>
            </a:r>
            <a:r>
              <a:rPr lang="it-IT" dirty="0" err="1"/>
              <a:t>user.name</a:t>
            </a:r>
            <a:r>
              <a:rPr lang="it-IT" dirty="0"/>
              <a:t> «Salvatore Sorrentino» </a:t>
            </a:r>
          </a:p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 –global </a:t>
            </a:r>
            <a:r>
              <a:rPr lang="it-IT" dirty="0" err="1"/>
              <a:t>user.email</a:t>
            </a:r>
            <a:r>
              <a:rPr lang="it-IT" dirty="0"/>
              <a:t> </a:t>
            </a:r>
            <a:r>
              <a:rPr lang="it-IT" dirty="0">
                <a:hlinkClick r:id="rId2"/>
              </a:rPr>
              <a:t>salvatore.sorrentino@live.com</a:t>
            </a:r>
            <a:endParaRPr lang="it-IT" dirty="0"/>
          </a:p>
          <a:p>
            <a:r>
              <a:rPr lang="it-IT" dirty="0"/>
              <a:t>Per la configurazione della email usate la email di registrazione usata per </a:t>
            </a:r>
            <a:r>
              <a:rPr lang="it-IT" dirty="0" err="1"/>
              <a:t>github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8050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37FB-3B6A-ED4F-A987-74DD4648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Github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D96DB-BC1F-F843-A423-358FD3504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271"/>
            <a:ext cx="12192000" cy="5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66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DAA4-52CA-4C41-BC9C-246ED2EA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workflow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3BE5-02E8-324A-A30E-0FCF17610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Usate </a:t>
            </a:r>
            <a:r>
              <a:rPr lang="it-IT" dirty="0" err="1"/>
              <a:t>git</a:t>
            </a:r>
            <a:r>
              <a:rPr lang="it-IT" dirty="0"/>
              <a:t> per qualsiasi progetto</a:t>
            </a:r>
          </a:p>
          <a:p>
            <a:r>
              <a:rPr lang="it-IT" dirty="0"/>
              <a:t>Anche se sviluppate da soli</a:t>
            </a:r>
          </a:p>
          <a:p>
            <a:r>
              <a:rPr lang="it-IT" dirty="0"/>
              <a:t>Anche se lavorate solo in locale</a:t>
            </a:r>
          </a:p>
        </p:txBody>
      </p:sp>
    </p:spTree>
    <p:extLst>
      <p:ext uri="{BB962C8B-B14F-4D97-AF65-F5344CB8AC3E}">
        <p14:creationId xmlns:p14="http://schemas.microsoft.com/office/powerpoint/2010/main" val="2994729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839A-ECCD-EB40-871B-B1C44C16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Branches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7704CD-34DA-8A44-A2F1-FF9958BCA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0" y="2267744"/>
            <a:ext cx="6070600" cy="3467100"/>
          </a:xfrm>
        </p:spPr>
      </p:pic>
    </p:spTree>
    <p:extLst>
      <p:ext uri="{BB962C8B-B14F-4D97-AF65-F5344CB8AC3E}">
        <p14:creationId xmlns:p14="http://schemas.microsoft.com/office/powerpoint/2010/main" val="4088733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0A43-96C5-6E49-BC09-BF9D3C16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Long-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branches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B734-2B76-B94A-ACBC-F7F3165B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master</a:t>
            </a:r>
          </a:p>
          <a:p>
            <a:pPr lvl="1"/>
            <a:r>
              <a:rPr lang="it-IT" dirty="0"/>
              <a:t>Allineata con la versione on-line (produzione)</a:t>
            </a:r>
          </a:p>
          <a:p>
            <a:r>
              <a:rPr lang="it-IT" dirty="0" err="1"/>
              <a:t>Develop</a:t>
            </a:r>
            <a:endParaRPr lang="it-IT" dirty="0"/>
          </a:p>
          <a:p>
            <a:pPr lvl="1"/>
            <a:r>
              <a:rPr lang="it-IT" dirty="0"/>
              <a:t>Allineata con la versione in sviluppo</a:t>
            </a:r>
          </a:p>
        </p:txBody>
      </p:sp>
    </p:spTree>
    <p:extLst>
      <p:ext uri="{BB962C8B-B14F-4D97-AF65-F5344CB8AC3E}">
        <p14:creationId xmlns:p14="http://schemas.microsoft.com/office/powerpoint/2010/main" val="536268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85D3-6AFF-DE4E-90AE-7AFEAD0A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branches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4189-DBCC-194C-83CC-CE73D9CFB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Branch</a:t>
            </a:r>
            <a:r>
              <a:rPr lang="it-IT" dirty="0"/>
              <a:t> in cui sviluppare </a:t>
            </a:r>
            <a:r>
              <a:rPr lang="it-IT" dirty="0" err="1"/>
              <a:t>feature</a:t>
            </a:r>
            <a:endParaRPr lang="it-IT" dirty="0"/>
          </a:p>
          <a:p>
            <a:r>
              <a:rPr lang="it-IT" dirty="0"/>
              <a:t>Una volta terminate (e testata) la </a:t>
            </a:r>
            <a:r>
              <a:rPr lang="it-IT" dirty="0" err="1"/>
              <a:t>feature</a:t>
            </a:r>
            <a:r>
              <a:rPr lang="it-IT" dirty="0"/>
              <a:t> occorre fare il merge su </a:t>
            </a:r>
            <a:r>
              <a:rPr lang="it-IT" dirty="0" err="1"/>
              <a:t>develop</a:t>
            </a:r>
            <a:endParaRPr lang="it-IT" dirty="0"/>
          </a:p>
          <a:p>
            <a:r>
              <a:rPr lang="it-IT" dirty="0"/>
              <a:t>Eseguito il merge, la </a:t>
            </a:r>
            <a:r>
              <a:rPr lang="it-IT" dirty="0" err="1"/>
              <a:t>branch</a:t>
            </a:r>
            <a:r>
              <a:rPr lang="it-IT" dirty="0"/>
              <a:t> di </a:t>
            </a:r>
            <a:r>
              <a:rPr lang="it-IT" dirty="0" err="1"/>
              <a:t>Issue</a:t>
            </a:r>
            <a:r>
              <a:rPr lang="it-IT" dirty="0"/>
              <a:t> va cancellata</a:t>
            </a:r>
          </a:p>
        </p:txBody>
      </p:sp>
    </p:spTree>
    <p:extLst>
      <p:ext uri="{BB962C8B-B14F-4D97-AF65-F5344CB8AC3E}">
        <p14:creationId xmlns:p14="http://schemas.microsoft.com/office/powerpoint/2010/main" val="3644595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9760-429A-D445-9A6C-852433A8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Hotfix</a:t>
            </a:r>
            <a:r>
              <a:rPr lang="it-IT" dirty="0"/>
              <a:t> </a:t>
            </a:r>
            <a:r>
              <a:rPr lang="it-IT" dirty="0" err="1"/>
              <a:t>branches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9836-8196-5441-BC88-6F9C14161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bug </a:t>
            </a:r>
            <a:r>
              <a:rPr lang="it-IT" dirty="0" err="1"/>
              <a:t>fix</a:t>
            </a:r>
            <a:r>
              <a:rPr lang="it-IT" dirty="0"/>
              <a:t> / interventi veloci</a:t>
            </a:r>
          </a:p>
          <a:p>
            <a:r>
              <a:rPr lang="it-IT" dirty="0"/>
              <a:t>Terminato il </a:t>
            </a:r>
            <a:r>
              <a:rPr lang="it-IT" dirty="0" err="1"/>
              <a:t>fix</a:t>
            </a:r>
            <a:r>
              <a:rPr lang="it-IT" dirty="0"/>
              <a:t>, si fa il merge su </a:t>
            </a:r>
            <a:r>
              <a:rPr lang="it-IT" dirty="0" err="1"/>
              <a:t>develop</a:t>
            </a:r>
            <a:endParaRPr lang="it-IT" dirty="0"/>
          </a:p>
          <a:p>
            <a:r>
              <a:rPr lang="it-IT" dirty="0"/>
              <a:t>La </a:t>
            </a:r>
            <a:r>
              <a:rPr lang="it-IT" dirty="0" err="1"/>
              <a:t>branch</a:t>
            </a:r>
            <a:r>
              <a:rPr lang="it-IT" dirty="0"/>
              <a:t> di </a:t>
            </a:r>
            <a:r>
              <a:rPr lang="it-IT" dirty="0" err="1"/>
              <a:t>hotfix</a:t>
            </a:r>
            <a:r>
              <a:rPr lang="it-IT" dirty="0"/>
              <a:t> va cancellata al termine del merge</a:t>
            </a:r>
          </a:p>
          <a:p>
            <a:r>
              <a:rPr lang="it-IT" dirty="0"/>
              <a:t>Ha una vita molto breve</a:t>
            </a:r>
          </a:p>
        </p:txBody>
      </p:sp>
    </p:spTree>
    <p:extLst>
      <p:ext uri="{BB962C8B-B14F-4D97-AF65-F5344CB8AC3E}">
        <p14:creationId xmlns:p14="http://schemas.microsoft.com/office/powerpoint/2010/main" val="3778912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7220-33F7-4742-951B-FC01CFBF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Commit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30D8-352D-5345-83C2-2DFFBF6F4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Fare il </a:t>
            </a:r>
            <a:r>
              <a:rPr lang="it-IT" dirty="0" err="1"/>
              <a:t>commit</a:t>
            </a:r>
            <a:r>
              <a:rPr lang="it-IT" dirty="0"/>
              <a:t> spesso</a:t>
            </a:r>
          </a:p>
          <a:p>
            <a:r>
              <a:rPr lang="it-IT" dirty="0"/>
              <a:t>Un </a:t>
            </a:r>
            <a:r>
              <a:rPr lang="it-IT" dirty="0" err="1"/>
              <a:t>commit</a:t>
            </a:r>
            <a:r>
              <a:rPr lang="it-IT" dirty="0"/>
              <a:t> deve inglobare un insieme atomico di modifiche</a:t>
            </a:r>
          </a:p>
          <a:p>
            <a:r>
              <a:rPr lang="it-IT" dirty="0"/>
              <a:t>NON lavorare </a:t>
            </a:r>
            <a:r>
              <a:rPr lang="it-IT" dirty="0" err="1"/>
              <a:t>N</a:t>
            </a:r>
            <a:r>
              <a:rPr lang="it-IT" dirty="0"/>
              <a:t> giorni in attesa di avere finito il task</a:t>
            </a:r>
          </a:p>
        </p:txBody>
      </p:sp>
    </p:spTree>
    <p:extLst>
      <p:ext uri="{BB962C8B-B14F-4D97-AF65-F5344CB8AC3E}">
        <p14:creationId xmlns:p14="http://schemas.microsoft.com/office/powerpoint/2010/main" val="1741120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1F39-CD38-2B47-B76B-8E2A8957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Testo del </a:t>
            </a:r>
            <a:r>
              <a:rPr lang="it-IT" dirty="0" err="1"/>
              <a:t>commit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F4F3-B70C-1C4F-88A3-15A4A0E76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Sommario da </a:t>
            </a:r>
            <a:r>
              <a:rPr lang="it-IT" dirty="0" err="1"/>
              <a:t>max</a:t>
            </a:r>
            <a:r>
              <a:rPr lang="it-IT" dirty="0"/>
              <a:t> 50 caratteri</a:t>
            </a:r>
          </a:p>
          <a:p>
            <a:r>
              <a:rPr lang="it-IT" dirty="0"/>
              <a:t>Seguito (eventualmente) da descrizione più dettagliata</a:t>
            </a:r>
          </a:p>
          <a:p>
            <a:r>
              <a:rPr lang="it-IT" dirty="0"/>
              <a:t>Forma imperativa (Ad esempio «Aggiungi il menu»)</a:t>
            </a:r>
          </a:p>
        </p:txBody>
      </p:sp>
    </p:spTree>
    <p:extLst>
      <p:ext uri="{BB962C8B-B14F-4D97-AF65-F5344CB8AC3E}">
        <p14:creationId xmlns:p14="http://schemas.microsoft.com/office/powerpoint/2010/main" val="33054560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CFB7-58C0-4F48-9CCD-415FB5F2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 lavorate su master!!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EC841-BD86-6343-9873-070F3DA5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Come primo passo create subito una </a:t>
            </a:r>
            <a:r>
              <a:rPr lang="it-IT" dirty="0" err="1"/>
              <a:t>branch</a:t>
            </a:r>
            <a:r>
              <a:rPr lang="it-IT" dirty="0"/>
              <a:t> di sviluppo</a:t>
            </a:r>
          </a:p>
          <a:p>
            <a:r>
              <a:rPr lang="it-IT" dirty="0"/>
              <a:t>Non lavorate su </a:t>
            </a:r>
            <a:r>
              <a:rPr lang="it-IT" dirty="0" err="1"/>
              <a:t>develop</a:t>
            </a:r>
            <a:r>
              <a:rPr lang="it-IT" dirty="0"/>
              <a:t>!</a:t>
            </a:r>
          </a:p>
          <a:p>
            <a:r>
              <a:rPr lang="it-IT" dirty="0"/>
              <a:t>Ad ogni task associate una </a:t>
            </a:r>
            <a:r>
              <a:rPr lang="it-IT" dirty="0" err="1"/>
              <a:t>branch</a:t>
            </a:r>
            <a:r>
              <a:rPr lang="it-IT" dirty="0"/>
              <a:t> (da chiudere e cancellare alla chiusura del task)</a:t>
            </a:r>
          </a:p>
        </p:txBody>
      </p:sp>
    </p:spTree>
    <p:extLst>
      <p:ext uri="{BB962C8B-B14F-4D97-AF65-F5344CB8AC3E}">
        <p14:creationId xmlns:p14="http://schemas.microsoft.com/office/powerpoint/2010/main" val="2037304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2646-53E9-B141-A450-0F4AE8FA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4C50-F1D3-0341-BB5D-2D7E4284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sul vostro account </a:t>
            </a:r>
            <a:r>
              <a:rPr lang="it-IT" dirty="0" err="1"/>
              <a:t>github</a:t>
            </a:r>
            <a:r>
              <a:rPr lang="it-IT" dirty="0"/>
              <a:t> una </a:t>
            </a:r>
            <a:r>
              <a:rPr lang="it-IT" dirty="0" err="1"/>
              <a:t>repository</a:t>
            </a:r>
            <a:r>
              <a:rPr lang="it-IT" dirty="0"/>
              <a:t> (con account gratuito potete solo creare </a:t>
            </a:r>
            <a:r>
              <a:rPr lang="it-IT" dirty="0" err="1"/>
              <a:t>repository</a:t>
            </a:r>
            <a:r>
              <a:rPr lang="it-IT" dirty="0"/>
              <a:t> pubbliche)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67D4B-9BB6-484E-B92A-5E9B310B6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43" y="2880105"/>
            <a:ext cx="8905461" cy="36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7A02-BD57-8140-A791-1A976EF6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Partiamo!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060B8-01AF-2641-A070-07DD3D8E2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037"/>
            <a:ext cx="10515600" cy="4351338"/>
          </a:xfrm>
        </p:spPr>
        <p:txBody>
          <a:bodyPr/>
          <a:lstStyle/>
          <a:p>
            <a:pPr algn="just"/>
            <a:r>
              <a:rPr lang="it-IT" dirty="0"/>
              <a:t>Scegliere una cartella di lavoro (il mantra della cartella!) VUOTA</a:t>
            </a:r>
          </a:p>
          <a:p>
            <a:pPr algn="just"/>
            <a:r>
              <a:rPr lang="it-IT" dirty="0"/>
              <a:t>Dalla linea di comando in quella cartella digitare il comando </a:t>
            </a:r>
            <a:r>
              <a:rPr lang="it-IT" b="1" dirty="0" err="1">
                <a:solidFill>
                  <a:schemeClr val="accent1"/>
                </a:solidFill>
              </a:rPr>
              <a:t>git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init</a:t>
            </a:r>
            <a:endParaRPr lang="it-IT" b="1" dirty="0">
              <a:solidFill>
                <a:schemeClr val="accent1"/>
              </a:solidFill>
            </a:endParaRPr>
          </a:p>
          <a:p>
            <a:pPr algn="just"/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init</a:t>
            </a:r>
            <a:r>
              <a:rPr lang="it-IT" dirty="0"/>
              <a:t> inizializza una nuova </a:t>
            </a:r>
            <a:r>
              <a:rPr lang="it-IT" dirty="0" err="1"/>
              <a:t>repository</a:t>
            </a:r>
            <a:r>
              <a:rPr lang="it-IT" dirty="0"/>
              <a:t> all’interno della cartella corrente</a:t>
            </a:r>
          </a:p>
          <a:p>
            <a:pPr algn="just"/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init</a:t>
            </a:r>
            <a:r>
              <a:rPr lang="it-IT" dirty="0"/>
              <a:t> crea la sottocartella .</a:t>
            </a:r>
            <a:r>
              <a:rPr lang="it-IT" dirty="0" err="1"/>
              <a:t>git</a:t>
            </a:r>
            <a:r>
              <a:rPr lang="it-IT" dirty="0"/>
              <a:t> che conterrà tutti i file ad uso interno di </a:t>
            </a:r>
            <a:r>
              <a:rPr lang="it-IT" dirty="0" err="1"/>
              <a:t>git</a:t>
            </a:r>
            <a:endParaRPr lang="it-IT" dirty="0"/>
          </a:p>
          <a:p>
            <a:pPr algn="just"/>
            <a:r>
              <a:rPr lang="it-IT" dirty="0"/>
              <a:t>Non cancellate ne modificate mai la cartella .</a:t>
            </a:r>
            <a:r>
              <a:rPr lang="it-IT" dirty="0" err="1"/>
              <a:t>git</a:t>
            </a:r>
            <a:endParaRPr lang="it-IT" dirty="0"/>
          </a:p>
          <a:p>
            <a:pPr algn="just"/>
            <a:r>
              <a:rPr lang="it-IT" dirty="0"/>
              <a:t>In termini tecnici, .</a:t>
            </a:r>
            <a:r>
              <a:rPr lang="it-IT" dirty="0" err="1"/>
              <a:t>git</a:t>
            </a:r>
            <a:r>
              <a:rPr lang="it-IT" dirty="0"/>
              <a:t> definisce un file </a:t>
            </a:r>
            <a:r>
              <a:rPr lang="it-IT" dirty="0" err="1"/>
              <a:t>system</a:t>
            </a:r>
            <a:r>
              <a:rPr lang="it-IT" dirty="0"/>
              <a:t> virtuale che si poggia su quello reale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0FA31-6C7D-F641-B776-4475DE92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7375"/>
            <a:ext cx="12192000" cy="9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81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C974-266E-854A-9C39-103F2473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ADAF0-2628-9345-B132-F8500405A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474" y="1944894"/>
            <a:ext cx="8767140" cy="4351338"/>
          </a:xfrm>
        </p:spPr>
      </p:pic>
    </p:spTree>
    <p:extLst>
      <p:ext uri="{BB962C8B-B14F-4D97-AF65-F5344CB8AC3E}">
        <p14:creationId xmlns:p14="http://schemas.microsoft.com/office/powerpoint/2010/main" val="2460326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4B89-BD34-3940-80EF-847F2F51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Esercitazione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A63D-48A7-3341-8AF9-B4CEDE440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Clonate sul vostro pc la </a:t>
            </a:r>
            <a:r>
              <a:rPr lang="it-IT" dirty="0" err="1"/>
              <a:t>repository</a:t>
            </a:r>
            <a:endParaRPr lang="it-IT" dirty="0"/>
          </a:p>
          <a:p>
            <a:r>
              <a:rPr lang="it-IT" dirty="0"/>
              <a:t>Lavorate sul progetto</a:t>
            </a:r>
          </a:p>
          <a:p>
            <a:r>
              <a:rPr lang="it-IT" dirty="0" err="1"/>
              <a:t>Committate</a:t>
            </a:r>
            <a:r>
              <a:rPr lang="it-IT" dirty="0"/>
              <a:t> in locale le modifiche</a:t>
            </a:r>
          </a:p>
          <a:p>
            <a:r>
              <a:rPr lang="it-IT" dirty="0"/>
              <a:t>Pubblicate le modifiche in remoto</a:t>
            </a:r>
          </a:p>
          <a:p>
            <a:pPr lvl="1"/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origin</a:t>
            </a:r>
            <a:r>
              <a:rPr lang="it-IT" dirty="0"/>
              <a:t> master</a:t>
            </a:r>
          </a:p>
          <a:p>
            <a:pPr lvl="1"/>
            <a:r>
              <a:rPr lang="it-IT" dirty="0"/>
              <a:t>(se avete creato un </a:t>
            </a:r>
            <a:r>
              <a:rPr lang="it-IT" dirty="0" err="1"/>
              <a:t>branch</a:t>
            </a:r>
            <a:r>
              <a:rPr lang="it-IT" dirty="0"/>
              <a:t> in remoto, pubblicate su quel </a:t>
            </a:r>
            <a:r>
              <a:rPr lang="it-IT" dirty="0" err="1"/>
              <a:t>branch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9379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A448-DD41-1B44-9D3E-75D859DD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9ADA7-93AD-4842-90FA-D23678B7C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https://openweathermap.org/</a:t>
            </a:r>
            <a:r>
              <a:rPr lang="it-IT" dirty="0"/>
              <a:t> è un servizio REST che mette a disposizione condizioni meteorologiche in una località passata come input</a:t>
            </a:r>
          </a:p>
          <a:p>
            <a:r>
              <a:rPr lang="it-IT" dirty="0"/>
              <a:t>Il </a:t>
            </a:r>
            <a:r>
              <a:rPr lang="it-IT" dirty="0" err="1"/>
              <a:t>json</a:t>
            </a:r>
            <a:r>
              <a:rPr lang="it-IT" dirty="0"/>
              <a:t> restituito è il seguente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55115-9770-5449-8149-E67D5CF3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26" y="4001294"/>
            <a:ext cx="10293574" cy="9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99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DBC1-44B9-2647-87BC-4E547A5E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AD77-EDE0-2441-9348-51055A36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Assieme agli elementi del vostro team, create una pagina statica HTML5 che utilizzi </a:t>
            </a:r>
          </a:p>
          <a:p>
            <a:pPr lvl="1"/>
            <a:r>
              <a:rPr lang="it-IT" dirty="0"/>
              <a:t>Le API di </a:t>
            </a:r>
            <a:r>
              <a:rPr lang="it-IT" dirty="0" err="1"/>
              <a:t>geolocation</a:t>
            </a:r>
            <a:r>
              <a:rPr lang="it-IT" dirty="0"/>
              <a:t> per estrarre le coordinate geografiche in cui si trova chi apra la pagina.</a:t>
            </a:r>
          </a:p>
          <a:p>
            <a:pPr lvl="1" algn="just"/>
            <a:r>
              <a:rPr lang="it-IT" dirty="0"/>
              <a:t>Utilizzate Le API di Google Reverse </a:t>
            </a:r>
            <a:r>
              <a:rPr lang="it-IT" dirty="0" err="1"/>
              <a:t>Geocoding</a:t>
            </a:r>
            <a:r>
              <a:rPr lang="it-IT" dirty="0"/>
              <a:t> (</a:t>
            </a:r>
            <a:r>
              <a:rPr lang="it-IT" dirty="0">
                <a:hlinkClick r:id="rId2"/>
              </a:rPr>
              <a:t>https://developers.google.com/maps/documentation/geocoding/intro#ReverseGeocoding</a:t>
            </a:r>
            <a:r>
              <a:rPr lang="it-IT" dirty="0"/>
              <a:t>) per estrarre la località corrispondente alle coordinate estratte al punto precedente. I dettagli della località estratta vanno mostrati nell’</a:t>
            </a:r>
            <a:r>
              <a:rPr lang="it-IT" dirty="0" err="1"/>
              <a:t>header</a:t>
            </a:r>
            <a:r>
              <a:rPr lang="it-IT" dirty="0"/>
              <a:t> della pagina</a:t>
            </a:r>
          </a:p>
          <a:p>
            <a:pPr lvl="1" algn="just"/>
            <a:r>
              <a:rPr lang="it-IT" dirty="0"/>
              <a:t>Utilizzate le API di </a:t>
            </a:r>
            <a:r>
              <a:rPr lang="it-IT" dirty="0" err="1"/>
              <a:t>localStorage</a:t>
            </a:r>
            <a:r>
              <a:rPr lang="it-IT" dirty="0"/>
              <a:t> per immagazzinare l’ultima data di apertura della pagina e il nome (al momento fittizio) dell’utente che ha aperto la pagina. Mostrare in una sezione dell’</a:t>
            </a:r>
            <a:r>
              <a:rPr lang="it-IT" dirty="0" err="1"/>
              <a:t>header</a:t>
            </a:r>
            <a:r>
              <a:rPr lang="it-IT" dirty="0"/>
              <a:t> entrambe le informazioni</a:t>
            </a:r>
          </a:p>
        </p:txBody>
      </p:sp>
    </p:spTree>
    <p:extLst>
      <p:ext uri="{BB962C8B-B14F-4D97-AF65-F5344CB8AC3E}">
        <p14:creationId xmlns:p14="http://schemas.microsoft.com/office/powerpoint/2010/main" val="1566466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6973-F54A-FC40-B3CA-1E7232152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0"/>
            <a:ext cx="10515600" cy="1325563"/>
          </a:xfrm>
        </p:spPr>
        <p:txBody>
          <a:bodyPr/>
          <a:lstStyle/>
          <a:p>
            <a:r>
              <a:rPr lang="it-IT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C9BD6-3B58-E744-844B-123E3849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90625"/>
            <a:ext cx="10515600" cy="4351338"/>
          </a:xfrm>
        </p:spPr>
        <p:txBody>
          <a:bodyPr/>
          <a:lstStyle/>
          <a:p>
            <a:pPr algn="just"/>
            <a:r>
              <a:rPr lang="it-IT" dirty="0"/>
              <a:t>Creare una </a:t>
            </a:r>
            <a:r>
              <a:rPr lang="it-IT" dirty="0" err="1"/>
              <a:t>section</a:t>
            </a:r>
            <a:r>
              <a:rPr lang="it-IT" dirty="0"/>
              <a:t> che mostri i dati meteorologici (al momento createli in maniera fittizia nel vostro codice seguendo lo schema </a:t>
            </a:r>
            <a:r>
              <a:rPr lang="it-IT" dirty="0" err="1"/>
              <a:t>json</a:t>
            </a:r>
            <a:r>
              <a:rPr lang="it-IT" dirty="0"/>
              <a:t> mostrato nella slide precedente). NON ESEGUITE la chiamata al servizio REST (la chiamate verrà eseguita nella terza settimana). NON COPIATE ne l’HTML ne il CSS utilizzato nel sito di </a:t>
            </a:r>
            <a:r>
              <a:rPr lang="it-IT" dirty="0" err="1"/>
              <a:t>openweather</a:t>
            </a:r>
            <a:r>
              <a:rPr lang="it-IT" dirty="0"/>
              <a:t>. Le copie verranno giudicate negativamente.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7D1BE-EEE5-4843-9249-72AD8B8F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" y="3786757"/>
            <a:ext cx="1888067" cy="27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07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80F2-3817-9542-88A8-2356AC3B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CFE54-2BCB-8145-91CF-CA54F2F6F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Coordinatevi col docente per avere i diritti di pubblicazione sulla </a:t>
            </a:r>
            <a:r>
              <a:rPr lang="it-IT" dirty="0" err="1"/>
              <a:t>repository</a:t>
            </a:r>
            <a:r>
              <a:rPr lang="it-IT" dirty="0"/>
              <a:t> remota </a:t>
            </a:r>
            <a:r>
              <a:rPr lang="it-IT" dirty="0" err="1"/>
              <a:t>github</a:t>
            </a:r>
            <a:r>
              <a:rPr lang="it-IT" dirty="0"/>
              <a:t>.</a:t>
            </a:r>
          </a:p>
          <a:p>
            <a:r>
              <a:rPr lang="it-IT" dirty="0"/>
              <a:t>Clonate localmente la </a:t>
            </a:r>
            <a:r>
              <a:rPr lang="it-IT" dirty="0" err="1"/>
              <a:t>repository</a:t>
            </a:r>
            <a:r>
              <a:rPr lang="it-IT" dirty="0"/>
              <a:t> remota.</a:t>
            </a:r>
          </a:p>
          <a:p>
            <a:r>
              <a:rPr lang="it-IT" dirty="0"/>
              <a:t>Dividete i task coi colleghi del vostro team utilizzando la </a:t>
            </a:r>
            <a:r>
              <a:rPr lang="it-IT" dirty="0" err="1"/>
              <a:t>board</a:t>
            </a:r>
            <a:r>
              <a:rPr lang="it-IT" dirty="0"/>
              <a:t> di </a:t>
            </a:r>
            <a:r>
              <a:rPr lang="it-IT" dirty="0" err="1"/>
              <a:t>ZenGarden</a:t>
            </a:r>
            <a:r>
              <a:rPr lang="it-IT" dirty="0"/>
              <a:t>. Ad ogni task corrisponderà una </a:t>
            </a:r>
            <a:r>
              <a:rPr lang="it-IT" dirty="0" err="1"/>
              <a:t>issue</a:t>
            </a:r>
            <a:r>
              <a:rPr lang="it-IT" dirty="0"/>
              <a:t> sulla </a:t>
            </a:r>
            <a:r>
              <a:rPr lang="it-IT" dirty="0" err="1"/>
              <a:t>board</a:t>
            </a:r>
            <a:r>
              <a:rPr lang="it-IT" dirty="0"/>
              <a:t> alla quale corrisponderà una </a:t>
            </a:r>
            <a:r>
              <a:rPr lang="it-IT" dirty="0" err="1"/>
              <a:t>branch</a:t>
            </a:r>
            <a:r>
              <a:rPr lang="it-IT" dirty="0"/>
              <a:t> sulla </a:t>
            </a:r>
            <a:r>
              <a:rPr lang="it-IT" dirty="0" err="1"/>
              <a:t>repository</a:t>
            </a:r>
            <a:r>
              <a:rPr lang="it-IT" dirty="0"/>
              <a:t> generata a partire dalla </a:t>
            </a:r>
            <a:r>
              <a:rPr lang="it-IT" dirty="0" err="1"/>
              <a:t>branch</a:t>
            </a:r>
            <a:r>
              <a:rPr lang="it-IT" dirty="0"/>
              <a:t>  </a:t>
            </a:r>
            <a:r>
              <a:rPr lang="it-IT" dirty="0" err="1"/>
              <a:t>develop</a:t>
            </a:r>
            <a:r>
              <a:rPr lang="it-IT" dirty="0"/>
              <a:t>.</a:t>
            </a:r>
          </a:p>
          <a:p>
            <a:r>
              <a:rPr lang="it-IT" dirty="0"/>
              <a:t>Eseguite il task, chiudete la </a:t>
            </a:r>
            <a:r>
              <a:rPr lang="it-IT" dirty="0" err="1"/>
              <a:t>branch</a:t>
            </a:r>
            <a:r>
              <a:rPr lang="it-IT" dirty="0"/>
              <a:t> ed eseguite il merge in locale e poi pubblicate </a:t>
            </a:r>
            <a:r>
              <a:rPr lang="it-IT" dirty="0" err="1"/>
              <a:t>develop</a:t>
            </a:r>
            <a:r>
              <a:rPr lang="it-IT" dirty="0"/>
              <a:t> sulla </a:t>
            </a:r>
            <a:r>
              <a:rPr lang="it-IT" dirty="0" err="1"/>
              <a:t>repository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dirty="0"/>
              <a:t> (per qualsiasi difficoltà rivolgetevi al docente)</a:t>
            </a:r>
          </a:p>
          <a:p>
            <a:r>
              <a:rPr lang="it-IT" dirty="0"/>
              <a:t>L’esercitazione per essere giudicata dovrà essere pubblicata su </a:t>
            </a:r>
            <a:r>
              <a:rPr lang="it-IT" dirty="0" err="1"/>
              <a:t>github</a:t>
            </a:r>
            <a:r>
              <a:rPr lang="it-IT" dirty="0"/>
              <a:t>. Copie locali non </a:t>
            </a:r>
            <a:r>
              <a:rPr lang="it-IT"/>
              <a:t>verranno giudicate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870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85D8-2053-8A4A-A8A7-5F4D9379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A5AF2-9E7B-F94F-8D47-DDE36CBC7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785" y="2992749"/>
            <a:ext cx="9131300" cy="2374900"/>
          </a:xfrm>
        </p:spPr>
      </p:pic>
    </p:spTree>
    <p:extLst>
      <p:ext uri="{BB962C8B-B14F-4D97-AF65-F5344CB8AC3E}">
        <p14:creationId xmlns:p14="http://schemas.microsoft.com/office/powerpoint/2010/main" val="106911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E250-6C3F-B948-BA5C-5F458A88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Aggiungiamo un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43081-5E42-874C-ADA4-8AF4A69F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un file  nella cartella (qualsiasi tipo di file). Per esempio: </a:t>
            </a:r>
            <a:r>
              <a:rPr lang="it-IT" dirty="0" err="1"/>
              <a:t>index.html</a:t>
            </a:r>
            <a:endParaRPr lang="it-IT" dirty="0"/>
          </a:p>
          <a:p>
            <a:r>
              <a:rPr lang="it-IT" dirty="0"/>
              <a:t>Verifichiamo di nuovo con </a:t>
            </a:r>
            <a:r>
              <a:rPr lang="it-IT" dirty="0" err="1"/>
              <a:t>git</a:t>
            </a:r>
            <a:r>
              <a:rPr lang="it-IT" dirty="0"/>
              <a:t> status lo stato attuale della </a:t>
            </a:r>
            <a:r>
              <a:rPr lang="it-IT" dirty="0" err="1"/>
              <a:t>repository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BFFE0-0176-1F44-A303-966A4CD0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8" y="3449982"/>
            <a:ext cx="10007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1669</Words>
  <Application>Microsoft Macintosh PowerPoint</Application>
  <PresentationFormat>Widescreen</PresentationFormat>
  <Paragraphs>201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Primi passi con git</vt:lpstr>
      <vt:lpstr>Cos’è Git?</vt:lpstr>
      <vt:lpstr>Quasi tutto è locale</vt:lpstr>
      <vt:lpstr>Non è necessario un collegamento alla rete</vt:lpstr>
      <vt:lpstr>Immutabilità</vt:lpstr>
      <vt:lpstr>Mini configurazione iniziale</vt:lpstr>
      <vt:lpstr>Partiamo!</vt:lpstr>
      <vt:lpstr>git status</vt:lpstr>
      <vt:lpstr>Aggiungiamo un file</vt:lpstr>
      <vt:lpstr>Visual Studio Code</vt:lpstr>
      <vt:lpstr>Aggiungiamo due sottocartelle js e css</vt:lpstr>
      <vt:lpstr>git add</vt:lpstr>
      <vt:lpstr>Creiamo il primo snapshot (git commit)</vt:lpstr>
      <vt:lpstr>Verifichiamo lo status della repository</vt:lpstr>
      <vt:lpstr>git log</vt:lpstr>
      <vt:lpstr>Modifichiamo index.html</vt:lpstr>
      <vt:lpstr>Visual Studio Code</vt:lpstr>
      <vt:lpstr>git status</vt:lpstr>
      <vt:lpstr>Eseguiamo il secondo commit</vt:lpstr>
      <vt:lpstr>git log</vt:lpstr>
      <vt:lpstr>Sourcetree</vt:lpstr>
      <vt:lpstr>Importante</vt:lpstr>
      <vt:lpstr>git-viz for Mac (Facoltativo)</vt:lpstr>
      <vt:lpstr>Torniamo indietro…</vt:lpstr>
      <vt:lpstr>Torniamo al nostro secondo commit</vt:lpstr>
      <vt:lpstr>Creiamo una nuova branch</vt:lpstr>
      <vt:lpstr>git status</vt:lpstr>
      <vt:lpstr>Creiamo una branch css</vt:lpstr>
      <vt:lpstr>Lavoriamo sul branch css</vt:lpstr>
      <vt:lpstr>Lavoriamo sul branch css</vt:lpstr>
      <vt:lpstr>Committiamo le modifiche</vt:lpstr>
      <vt:lpstr>Torniamo su develop e…</vt:lpstr>
      <vt:lpstr>Continuiamo a lavorare su index.js</vt:lpstr>
      <vt:lpstr>Torniamo sul branch css perché…</vt:lpstr>
      <vt:lpstr>Modifichiamo i colori e committiamo i cambi</vt:lpstr>
      <vt:lpstr>Portiamo le modifiche fatte in bugCss su css</vt:lpstr>
      <vt:lpstr>Mergiamo il branch css con develop</vt:lpstr>
      <vt:lpstr>Mergiamo il branch js con develop</vt:lpstr>
      <vt:lpstr>Mergiamo il branch develop con master</vt:lpstr>
      <vt:lpstr>Esercitazione 2: ancora merge</vt:lpstr>
      <vt:lpstr>Esercitazione 2: ancora merge</vt:lpstr>
      <vt:lpstr>Esercitazione 2: ancora merge</vt:lpstr>
      <vt:lpstr>Esercitazione 2: ancora merge</vt:lpstr>
      <vt:lpstr>Esercitazione 2: ancora merge</vt:lpstr>
      <vt:lpstr>Esercitazione 2: Ancora merge </vt:lpstr>
      <vt:lpstr>Esercitazione 2:Ancora Merge</vt:lpstr>
      <vt:lpstr>Git distribuito</vt:lpstr>
      <vt:lpstr>git remote</vt:lpstr>
      <vt:lpstr>git fetch</vt:lpstr>
      <vt:lpstr>git pull</vt:lpstr>
      <vt:lpstr>git push</vt:lpstr>
      <vt:lpstr>Github</vt:lpstr>
      <vt:lpstr>Bitbucket</vt:lpstr>
      <vt:lpstr>Gitlab</vt:lpstr>
      <vt:lpstr>Esercitazione (clonare GitHub repository)</vt:lpstr>
      <vt:lpstr>Esercitazione</vt:lpstr>
      <vt:lpstr>Esercitazione</vt:lpstr>
      <vt:lpstr>Github</vt:lpstr>
      <vt:lpstr>Github</vt:lpstr>
      <vt:lpstr>Github</vt:lpstr>
      <vt:lpstr>Git workflow</vt:lpstr>
      <vt:lpstr>Branches</vt:lpstr>
      <vt:lpstr>Long-running branches</vt:lpstr>
      <vt:lpstr>Issues branches</vt:lpstr>
      <vt:lpstr>Hotfix branches</vt:lpstr>
      <vt:lpstr>Commit</vt:lpstr>
      <vt:lpstr>Testo del commit</vt:lpstr>
      <vt:lpstr>Non lavorate su master!!</vt:lpstr>
      <vt:lpstr>Esercitazione</vt:lpstr>
      <vt:lpstr>Esercitazione</vt:lpstr>
      <vt:lpstr>Esercitazione</vt:lpstr>
      <vt:lpstr>Demo 2</vt:lpstr>
      <vt:lpstr>Demo 2</vt:lpstr>
      <vt:lpstr>Demo 2</vt:lpstr>
      <vt:lpstr>Demo 2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 passi con git</dc:title>
  <dc:creator>Salvatore Sorrentino</dc:creator>
  <cp:lastModifiedBy>Salvatore Sorrentino</cp:lastModifiedBy>
  <cp:revision>45</cp:revision>
  <dcterms:created xsi:type="dcterms:W3CDTF">2018-02-17T10:36:01Z</dcterms:created>
  <dcterms:modified xsi:type="dcterms:W3CDTF">2018-02-17T20:01:25Z</dcterms:modified>
</cp:coreProperties>
</file>